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75" r:id="rId3"/>
    <p:sldId id="278" r:id="rId4"/>
    <p:sldId id="279" r:id="rId5"/>
    <p:sldId id="257" r:id="rId6"/>
    <p:sldId id="258" r:id="rId7"/>
    <p:sldId id="260" r:id="rId8"/>
    <p:sldId id="259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3" r:id="rId21"/>
    <p:sldId id="274" r:id="rId22"/>
    <p:sldId id="276" r:id="rId23"/>
    <p:sldId id="277" r:id="rId24"/>
    <p:sldId id="280" r:id="rId25"/>
    <p:sldId id="281" r:id="rId26"/>
    <p:sldId id="282" r:id="rId27"/>
    <p:sldId id="283" r:id="rId28"/>
    <p:sldId id="27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94660"/>
  </p:normalViewPr>
  <p:slideViewPr>
    <p:cSldViewPr>
      <p:cViewPr varScale="1">
        <p:scale>
          <a:sx n="69" d="100"/>
          <a:sy n="69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ABE3D-96A2-4525-88F8-0678C01A7D7F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FFED6-F1A8-4FB9-90E2-FF4D7F211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84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FFED6-F1A8-4FB9-90E2-FF4D7F2113C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13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AE4F-71AF-421B-930B-F3072F3DFF0C}" type="datetimeFigureOut">
              <a:rPr lang="en-US" smtClean="0"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D886-03F7-409F-9B43-8C5981F4FC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614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AE4F-71AF-421B-930B-F3072F3DFF0C}" type="datetimeFigureOut">
              <a:rPr lang="en-US" smtClean="0"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D886-03F7-409F-9B43-8C5981F4FC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64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AE4F-71AF-421B-930B-F3072F3DFF0C}" type="datetimeFigureOut">
              <a:rPr lang="en-US" smtClean="0"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D886-03F7-409F-9B43-8C5981F4FC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777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AE4F-71AF-421B-930B-F3072F3DFF0C}" type="datetimeFigureOut">
              <a:rPr lang="en-US" smtClean="0"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D886-03F7-409F-9B43-8C5981F4FC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81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AE4F-71AF-421B-930B-F3072F3DFF0C}" type="datetimeFigureOut">
              <a:rPr lang="en-US" smtClean="0"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D886-03F7-409F-9B43-8C5981F4FC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30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AE4F-71AF-421B-930B-F3072F3DFF0C}" type="datetimeFigureOut">
              <a:rPr lang="en-US" smtClean="0"/>
              <a:t>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D886-03F7-409F-9B43-8C5981F4FC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115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AE4F-71AF-421B-930B-F3072F3DFF0C}" type="datetimeFigureOut">
              <a:rPr lang="en-US" smtClean="0"/>
              <a:t>1/21/2016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D886-03F7-409F-9B43-8C5981F4FC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277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AE4F-71AF-421B-930B-F3072F3DFF0C}" type="datetimeFigureOut">
              <a:rPr lang="en-US" smtClean="0"/>
              <a:t>1/21/2016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D886-03F7-409F-9B43-8C5981F4FC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14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AE4F-71AF-421B-930B-F3072F3DFF0C}" type="datetimeFigureOut">
              <a:rPr lang="en-US" smtClean="0"/>
              <a:t>1/21/2016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D886-03F7-409F-9B43-8C5981F4FC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065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AE4F-71AF-421B-930B-F3072F3DFF0C}" type="datetimeFigureOut">
              <a:rPr lang="en-US" smtClean="0"/>
              <a:t>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D886-03F7-409F-9B43-8C5981F4FC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186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AE4F-71AF-421B-930B-F3072F3DFF0C}" type="datetimeFigureOut">
              <a:rPr lang="en-US" smtClean="0"/>
              <a:t>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D886-03F7-409F-9B43-8C5981F4FC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738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BAE4F-71AF-421B-930B-F3072F3DFF0C}" type="datetimeFigureOut">
              <a:rPr lang="en-US" smtClean="0"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8D886-03F7-409F-9B43-8C5981F4FC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557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languagearts.pppst.com/deweydecimals.html" TargetMode="External"/><Relationship Id="rId2" Type="http://schemas.openxmlformats.org/officeDocument/2006/relationships/hyperlink" Target="http://www.ais.up.ac.za/vet/infomania/infomania14/dewey14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/>
              <a:t>The Dewey Decimal Classification System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By Lori  Applegate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56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577" y="2266950"/>
            <a:ext cx="8229600" cy="42672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500 – Science &amp; Math</a:t>
            </a:r>
          </a:p>
          <a:p>
            <a:r>
              <a:rPr lang="en-US" sz="1800" dirty="0" smtClean="0"/>
              <a:t>507.8		Science Experiments</a:t>
            </a:r>
          </a:p>
          <a:p>
            <a:r>
              <a:rPr lang="en-US" sz="1800" dirty="0" smtClean="0"/>
              <a:t>510’s		Math</a:t>
            </a:r>
          </a:p>
          <a:p>
            <a:r>
              <a:rPr lang="en-US" sz="1800" dirty="0" smtClean="0"/>
              <a:t>520’s		Planets &amp; Stars</a:t>
            </a:r>
          </a:p>
          <a:p>
            <a:r>
              <a:rPr lang="en-US" sz="1800" dirty="0" smtClean="0"/>
              <a:t>525		Earth</a:t>
            </a:r>
          </a:p>
          <a:p>
            <a:r>
              <a:rPr lang="en-US" sz="1800" dirty="0" smtClean="0"/>
              <a:t>529		Time</a:t>
            </a:r>
          </a:p>
          <a:p>
            <a:r>
              <a:rPr lang="en-US" sz="1800" dirty="0" smtClean="0"/>
              <a:t>537		Electricity</a:t>
            </a:r>
          </a:p>
          <a:p>
            <a:r>
              <a:rPr lang="en-US" sz="1800" dirty="0" smtClean="0"/>
              <a:t>538		Magnets</a:t>
            </a:r>
          </a:p>
          <a:p>
            <a:r>
              <a:rPr lang="en-US" sz="1800" dirty="0" smtClean="0"/>
              <a:t>549		Rocks &amp; Minerals</a:t>
            </a:r>
          </a:p>
          <a:p>
            <a:r>
              <a:rPr lang="en-US" sz="1800" dirty="0" smtClean="0"/>
              <a:t>551.2		Volcanoes</a:t>
            </a:r>
          </a:p>
          <a:p>
            <a:r>
              <a:rPr lang="en-US" sz="1800" dirty="0" smtClean="0"/>
              <a:t>551.5		Weather</a:t>
            </a:r>
          </a:p>
          <a:p>
            <a:r>
              <a:rPr lang="en-US" sz="1800" dirty="0" smtClean="0"/>
              <a:t>552		Rock Collecting</a:t>
            </a:r>
          </a:p>
          <a:p>
            <a:endParaRPr lang="en-US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90" y="304800"/>
            <a:ext cx="49815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083" y="2239274"/>
            <a:ext cx="8191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447" y="2438400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765" y="2286000"/>
            <a:ext cx="10572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695699"/>
            <a:ext cx="1047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000" y="3505200"/>
            <a:ext cx="10477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833" y="3505200"/>
            <a:ext cx="10096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963424"/>
            <a:ext cx="129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5560353"/>
            <a:ext cx="1143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158" y="5301561"/>
            <a:ext cx="1143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158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sz="2400" dirty="0"/>
              <a:t>500 – Science &amp; </a:t>
            </a:r>
            <a:r>
              <a:rPr lang="en-US" sz="2400" dirty="0" smtClean="0"/>
              <a:t>Math Cont.</a:t>
            </a:r>
          </a:p>
          <a:p>
            <a:r>
              <a:rPr lang="en-US" sz="1800" dirty="0" smtClean="0"/>
              <a:t>567.9		Dinosaurs</a:t>
            </a:r>
          </a:p>
          <a:p>
            <a:r>
              <a:rPr lang="en-US" sz="1800" dirty="0" smtClean="0"/>
              <a:t>582		Trees</a:t>
            </a:r>
          </a:p>
          <a:p>
            <a:r>
              <a:rPr lang="en-US" sz="1800" dirty="0" smtClean="0"/>
              <a:t>591		Zoology</a:t>
            </a:r>
          </a:p>
          <a:p>
            <a:r>
              <a:rPr lang="en-US" sz="1800" dirty="0" smtClean="0"/>
              <a:t>594		Mollusk (clams, snails, octopuses, squids)</a:t>
            </a:r>
          </a:p>
          <a:p>
            <a:r>
              <a:rPr lang="en-US" sz="1800" dirty="0" smtClean="0"/>
              <a:t>595.3		Crustaceans</a:t>
            </a:r>
          </a:p>
          <a:p>
            <a:r>
              <a:rPr lang="en-US" sz="1800" dirty="0" smtClean="0"/>
              <a:t>595.4		Spiders</a:t>
            </a:r>
          </a:p>
          <a:p>
            <a:r>
              <a:rPr lang="en-US" sz="1800" dirty="0" smtClean="0"/>
              <a:t>595.7		Insects</a:t>
            </a:r>
          </a:p>
          <a:p>
            <a:r>
              <a:rPr lang="en-US" sz="1800" dirty="0" smtClean="0"/>
              <a:t>597.06	Fish</a:t>
            </a:r>
          </a:p>
          <a:p>
            <a:r>
              <a:rPr lang="en-US" sz="1800" dirty="0" smtClean="0"/>
              <a:t>597.3		Sharks</a:t>
            </a:r>
          </a:p>
          <a:p>
            <a:r>
              <a:rPr lang="en-US" sz="1800" dirty="0" smtClean="0"/>
              <a:t>597.6		Amphibians (salamander, newt, toad, frog)		</a:t>
            </a:r>
          </a:p>
          <a:p>
            <a:r>
              <a:rPr lang="en-US" sz="1800" dirty="0" smtClean="0"/>
              <a:t>597.9		Reptiles (turtles, lizards, snakes, alligator, crocodile)</a:t>
            </a:r>
          </a:p>
          <a:p>
            <a:r>
              <a:rPr lang="en-US" sz="1800" dirty="0" smtClean="0"/>
              <a:t>598.2		Birds</a:t>
            </a:r>
          </a:p>
          <a:p>
            <a:r>
              <a:rPr lang="en-US" sz="1800" dirty="0" smtClean="0"/>
              <a:t>599		Mammals</a:t>
            </a:r>
          </a:p>
          <a:p>
            <a:r>
              <a:rPr lang="en-US" sz="1800" dirty="0" smtClean="0"/>
              <a:t>599.1		Platypus</a:t>
            </a:r>
          </a:p>
          <a:p>
            <a:r>
              <a:rPr lang="en-US" sz="1800" dirty="0" smtClean="0"/>
              <a:t>599.2		Marsupials (kangaroos, opossums)</a:t>
            </a:r>
          </a:p>
          <a:p>
            <a:r>
              <a:rPr lang="en-US" sz="1800" dirty="0" smtClean="0"/>
              <a:t>599.3		Rodents, rabbits, anteaters</a:t>
            </a:r>
            <a:endParaRPr lang="en-US" sz="1800" dirty="0"/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616" y="304800"/>
            <a:ext cx="12001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430" y="347662"/>
            <a:ext cx="8477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527" y="381000"/>
            <a:ext cx="6477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1969698"/>
            <a:ext cx="7524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619160"/>
            <a:ext cx="10953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166" y="2743739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2829464"/>
            <a:ext cx="12668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283" y="2848424"/>
            <a:ext cx="12382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064" y="3990975"/>
            <a:ext cx="12287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421" y="4267200"/>
            <a:ext cx="11715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813" y="4424362"/>
            <a:ext cx="17907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564" y="5105400"/>
            <a:ext cx="11049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163" y="5286375"/>
            <a:ext cx="8191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72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21363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500 – Science &amp; Math </a:t>
            </a:r>
            <a:r>
              <a:rPr lang="en-US" sz="2400" dirty="0" smtClean="0"/>
              <a:t>Cont.</a:t>
            </a:r>
          </a:p>
          <a:p>
            <a:r>
              <a:rPr lang="en-US" sz="1800" dirty="0" smtClean="0"/>
              <a:t>599.4		Bats</a:t>
            </a:r>
          </a:p>
          <a:p>
            <a:r>
              <a:rPr lang="en-US" sz="1800" dirty="0" smtClean="0"/>
              <a:t>599.5		Whales &amp; dolphins</a:t>
            </a:r>
          </a:p>
          <a:p>
            <a:r>
              <a:rPr lang="en-US" sz="1800" dirty="0" smtClean="0"/>
              <a:t>599.7		Carnivores (rhinos, seals, bears, wild cats, wild dogs, bison, camels, 			    deer, seals, giraffe, raccoon, walrus)</a:t>
            </a:r>
          </a:p>
          <a:p>
            <a:r>
              <a:rPr lang="en-US" sz="1800" dirty="0" smtClean="0"/>
              <a:t>599.8		Primates (monkey, apes)</a:t>
            </a:r>
            <a:endParaRPr lang="en-US" sz="1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17795"/>
            <a:ext cx="13239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141" y="4114800"/>
            <a:ext cx="1304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962275"/>
            <a:ext cx="11620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29000"/>
            <a:ext cx="9144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35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600 – Technology</a:t>
            </a:r>
          </a:p>
          <a:p>
            <a:r>
              <a:rPr lang="en-US" sz="1800" dirty="0" smtClean="0"/>
              <a:t>600		The Way Things Work</a:t>
            </a:r>
          </a:p>
          <a:p>
            <a:r>
              <a:rPr lang="en-US" sz="1800" dirty="0" smtClean="0"/>
              <a:t>608		Inventions</a:t>
            </a:r>
          </a:p>
          <a:p>
            <a:r>
              <a:rPr lang="en-US" sz="1800" dirty="0" smtClean="0"/>
              <a:t>610’s		The Body</a:t>
            </a:r>
          </a:p>
          <a:p>
            <a:r>
              <a:rPr lang="en-US" sz="1800" dirty="0" smtClean="0"/>
              <a:t>623		Boats</a:t>
            </a:r>
          </a:p>
          <a:p>
            <a:r>
              <a:rPr lang="en-US" sz="1800" dirty="0" smtClean="0"/>
              <a:t>625		Trains</a:t>
            </a:r>
          </a:p>
          <a:p>
            <a:r>
              <a:rPr lang="en-US" sz="1800" dirty="0" smtClean="0"/>
              <a:t>629’s		Vehicles (Airplanes, helicopters, cars, trucks, space ships)</a:t>
            </a:r>
          </a:p>
          <a:p>
            <a:r>
              <a:rPr lang="en-US" sz="1800" dirty="0" smtClean="0"/>
              <a:t>635		Gardening</a:t>
            </a:r>
          </a:p>
          <a:p>
            <a:r>
              <a:rPr lang="en-US" sz="1800" dirty="0" smtClean="0"/>
              <a:t>636.1		Horses</a:t>
            </a:r>
          </a:p>
          <a:p>
            <a:r>
              <a:rPr lang="en-US" sz="1800" dirty="0" smtClean="0"/>
              <a:t>636,2		Cows &amp; llamas</a:t>
            </a:r>
          </a:p>
          <a:p>
            <a:r>
              <a:rPr lang="en-US" sz="1800" dirty="0" smtClean="0"/>
              <a:t>636.3		Sheep &amp; goats</a:t>
            </a:r>
            <a:endParaRPr lang="en-US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1000"/>
            <a:ext cx="5010150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809" y="2216987"/>
            <a:ext cx="8953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04688"/>
            <a:ext cx="6572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588" y="3489744"/>
            <a:ext cx="1638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009" y="3471413"/>
            <a:ext cx="14478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428425"/>
            <a:ext cx="13906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795" y="4640830"/>
            <a:ext cx="11715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12" y="4668147"/>
            <a:ext cx="14097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024254"/>
            <a:ext cx="108585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5257800"/>
            <a:ext cx="8858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32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8857"/>
            <a:ext cx="8229600" cy="5821363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sz="2400" dirty="0"/>
              <a:t>600 – </a:t>
            </a:r>
            <a:r>
              <a:rPr lang="en-US" sz="2400" dirty="0" smtClean="0"/>
              <a:t>Technology Cont.</a:t>
            </a:r>
          </a:p>
          <a:p>
            <a:r>
              <a:rPr lang="en-US" sz="1800" dirty="0" smtClean="0"/>
              <a:t>636.4		Pigs</a:t>
            </a:r>
          </a:p>
          <a:p>
            <a:r>
              <a:rPr lang="en-US" sz="1800" dirty="0" smtClean="0"/>
              <a:t>636.5		Poultry (chickens, turkeys, ducks)</a:t>
            </a:r>
          </a:p>
          <a:p>
            <a:r>
              <a:rPr lang="en-US" sz="1800" dirty="0" smtClean="0"/>
              <a:t>636.7		Dogs</a:t>
            </a:r>
          </a:p>
          <a:p>
            <a:r>
              <a:rPr lang="en-US" sz="1800" dirty="0" smtClean="0"/>
              <a:t>636.8		Cats</a:t>
            </a:r>
          </a:p>
          <a:p>
            <a:r>
              <a:rPr lang="en-US" sz="1800" dirty="0" smtClean="0"/>
              <a:t>641.5		Cookbooks</a:t>
            </a:r>
          </a:p>
          <a:p>
            <a:r>
              <a:rPr lang="en-US" sz="1800" dirty="0" smtClean="0"/>
              <a:t>686		How a book is made</a:t>
            </a:r>
          </a:p>
          <a:p>
            <a:r>
              <a:rPr lang="en-US" sz="1800" dirty="0" smtClean="0"/>
              <a:t>690’s		How buildings are made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24400"/>
            <a:ext cx="11334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853" y="4908699"/>
            <a:ext cx="12763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62336"/>
            <a:ext cx="11049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24249"/>
            <a:ext cx="12001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371600"/>
            <a:ext cx="9429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953000"/>
            <a:ext cx="12477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33762"/>
            <a:ext cx="11334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82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7887"/>
            <a:ext cx="8229600" cy="3916363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700 – The Arts &amp; Sports</a:t>
            </a:r>
          </a:p>
          <a:p>
            <a:r>
              <a:rPr lang="en-US" sz="1800" dirty="0" smtClean="0"/>
              <a:t>700-709	Art History and artist</a:t>
            </a:r>
          </a:p>
          <a:p>
            <a:r>
              <a:rPr lang="en-US" sz="1800" dirty="0" smtClean="0"/>
              <a:t>741		How to draw</a:t>
            </a:r>
          </a:p>
          <a:p>
            <a:r>
              <a:rPr lang="en-US" sz="1800" dirty="0" smtClean="0"/>
              <a:t>745.5		Crafts</a:t>
            </a:r>
          </a:p>
          <a:p>
            <a:r>
              <a:rPr lang="en-US" sz="1800" dirty="0" smtClean="0"/>
              <a:t>770		Photography</a:t>
            </a:r>
          </a:p>
          <a:p>
            <a:r>
              <a:rPr lang="en-US" sz="1800" dirty="0" smtClean="0"/>
              <a:t>784		Song Books</a:t>
            </a:r>
          </a:p>
          <a:p>
            <a:r>
              <a:rPr lang="en-US" sz="1800" dirty="0" smtClean="0"/>
              <a:t>791.3		Circus</a:t>
            </a:r>
          </a:p>
          <a:p>
            <a:r>
              <a:rPr lang="en-US" sz="1800" dirty="0" smtClean="0"/>
              <a:t>791.4		Movies</a:t>
            </a:r>
          </a:p>
          <a:p>
            <a:r>
              <a:rPr lang="en-US" sz="1800" dirty="0" smtClean="0"/>
              <a:t>791.5		Puppets</a:t>
            </a:r>
          </a:p>
          <a:p>
            <a:r>
              <a:rPr lang="en-US" sz="1800" dirty="0" smtClean="0"/>
              <a:t>792.8		Ballet</a:t>
            </a:r>
          </a:p>
          <a:p>
            <a:r>
              <a:rPr lang="en-US" sz="1800" dirty="0" smtClean="0"/>
              <a:t>793.8		Magic Tricks</a:t>
            </a:r>
          </a:p>
          <a:p>
            <a:endParaRPr lang="en-US" sz="1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152400"/>
            <a:ext cx="5981700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37" y="2362198"/>
            <a:ext cx="11049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616" y="2428874"/>
            <a:ext cx="11811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3328987"/>
            <a:ext cx="15430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766" y="4844175"/>
            <a:ext cx="10858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415" y="3912975"/>
            <a:ext cx="12096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800" y="4691775"/>
            <a:ext cx="8477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670" y="3738562"/>
            <a:ext cx="9429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26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244445"/>
            <a:ext cx="8229600" cy="5897563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sz="2400" dirty="0"/>
              <a:t>700 – The Arts &amp; </a:t>
            </a:r>
            <a:r>
              <a:rPr lang="en-US" sz="2400" dirty="0" smtClean="0"/>
              <a:t>Sports Cont.</a:t>
            </a:r>
          </a:p>
          <a:p>
            <a:r>
              <a:rPr lang="en-US" sz="1800" dirty="0" smtClean="0"/>
              <a:t>794		Games</a:t>
            </a:r>
          </a:p>
          <a:p>
            <a:r>
              <a:rPr lang="en-US" sz="1800" dirty="0" smtClean="0"/>
              <a:t>796.2		Skateboarding</a:t>
            </a:r>
          </a:p>
          <a:p>
            <a:r>
              <a:rPr lang="en-US" sz="1800" dirty="0" smtClean="0"/>
              <a:t>796.32	Basketball</a:t>
            </a:r>
          </a:p>
          <a:p>
            <a:r>
              <a:rPr lang="en-US" sz="1800" dirty="0" smtClean="0"/>
              <a:t>796.33	Football</a:t>
            </a:r>
          </a:p>
          <a:p>
            <a:r>
              <a:rPr lang="en-US" sz="1800" dirty="0" smtClean="0"/>
              <a:t>796.334	Soccer</a:t>
            </a:r>
          </a:p>
          <a:p>
            <a:r>
              <a:rPr lang="en-US" sz="1800" dirty="0" smtClean="0"/>
              <a:t>796.357	Baseball</a:t>
            </a:r>
          </a:p>
          <a:p>
            <a:r>
              <a:rPr lang="en-US" sz="1800" dirty="0" smtClean="0"/>
              <a:t>796.7		Auto racing</a:t>
            </a:r>
          </a:p>
          <a:p>
            <a:r>
              <a:rPr lang="en-US" sz="1800" dirty="0" smtClean="0"/>
              <a:t>796.8		Martial Arts</a:t>
            </a:r>
          </a:p>
          <a:p>
            <a:r>
              <a:rPr lang="en-US" sz="1800" dirty="0" smtClean="0"/>
              <a:t>796.9		Snowboarding</a:t>
            </a:r>
          </a:p>
          <a:p>
            <a:r>
              <a:rPr lang="en-US" sz="1800" dirty="0" smtClean="0"/>
              <a:t>798.2		Horseback Riding</a:t>
            </a:r>
            <a:endParaRPr lang="en-US" sz="1800" dirty="0"/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871" y="304800"/>
            <a:ext cx="10001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7" y="2286000"/>
            <a:ext cx="1143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57212"/>
            <a:ext cx="12858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17" y="4951383"/>
            <a:ext cx="8667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12" y="1981200"/>
            <a:ext cx="107632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562" y="5100996"/>
            <a:ext cx="12477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81399"/>
            <a:ext cx="1219200" cy="106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59676"/>
            <a:ext cx="1295400" cy="133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338" y="4343400"/>
            <a:ext cx="187966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92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800 – Literature</a:t>
            </a:r>
          </a:p>
          <a:p>
            <a:r>
              <a:rPr lang="en-US" sz="1800" dirty="0" smtClean="0"/>
              <a:t>808		How to Write</a:t>
            </a:r>
          </a:p>
          <a:p>
            <a:r>
              <a:rPr lang="en-US" sz="1800" dirty="0" smtClean="0"/>
              <a:t>808.81	Poetry Collections</a:t>
            </a:r>
          </a:p>
          <a:p>
            <a:r>
              <a:rPr lang="en-US" sz="1800" dirty="0" smtClean="0"/>
              <a:t>808.83	Short Stories</a:t>
            </a:r>
          </a:p>
          <a:p>
            <a:r>
              <a:rPr lang="en-US" sz="1800" dirty="0" smtClean="0"/>
              <a:t>811		American Poetry</a:t>
            </a:r>
          </a:p>
          <a:p>
            <a:r>
              <a:rPr lang="en-US" sz="1800" dirty="0" smtClean="0"/>
              <a:t>812		Plays</a:t>
            </a:r>
          </a:p>
          <a:p>
            <a:r>
              <a:rPr lang="en-US" sz="1800" dirty="0" smtClean="0"/>
              <a:t>818.54	Jokes and Riddles	</a:t>
            </a:r>
          </a:p>
          <a:p>
            <a:endParaRPr lang="en-US" sz="1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414" y="152400"/>
            <a:ext cx="63055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362200"/>
            <a:ext cx="15240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22172"/>
            <a:ext cx="24574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023" y="4267200"/>
            <a:ext cx="1571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189" y="4005262"/>
            <a:ext cx="17335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46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900 – Geography &amp; History</a:t>
            </a:r>
          </a:p>
          <a:p>
            <a:r>
              <a:rPr lang="en-US" sz="1800" dirty="0" smtClean="0"/>
              <a:t>910.4		Shipwrecks</a:t>
            </a:r>
          </a:p>
          <a:p>
            <a:r>
              <a:rPr lang="en-US" sz="1800" dirty="0" smtClean="0"/>
              <a:t>910.4		Pirates &amp; Explorers</a:t>
            </a:r>
          </a:p>
          <a:p>
            <a:r>
              <a:rPr lang="en-US" sz="1800" dirty="0" smtClean="0"/>
              <a:t>912		Atlases</a:t>
            </a:r>
          </a:p>
          <a:p>
            <a:r>
              <a:rPr lang="en-US" sz="1800" dirty="0" smtClean="0"/>
              <a:t>914-916	Countries of the World</a:t>
            </a:r>
          </a:p>
          <a:p>
            <a:r>
              <a:rPr lang="en-US" sz="1800" dirty="0" smtClean="0"/>
              <a:t>917		United States</a:t>
            </a:r>
          </a:p>
          <a:p>
            <a:r>
              <a:rPr lang="en-US" sz="1800" dirty="0" smtClean="0"/>
              <a:t>917.4		New Hampshire</a:t>
            </a:r>
          </a:p>
          <a:p>
            <a:r>
              <a:rPr lang="en-US" sz="1800" dirty="0" smtClean="0"/>
              <a:t>929.9		Flags</a:t>
            </a:r>
          </a:p>
          <a:p>
            <a:r>
              <a:rPr lang="en-US" sz="1800" dirty="0" smtClean="0"/>
              <a:t>932		Ancient Egypt &amp; Mummies</a:t>
            </a:r>
          </a:p>
          <a:p>
            <a:r>
              <a:rPr lang="en-US" sz="1800" dirty="0" smtClean="0"/>
              <a:t>937		Roman History</a:t>
            </a:r>
          </a:p>
          <a:p>
            <a:r>
              <a:rPr lang="en-US" sz="1800" dirty="0" smtClean="0"/>
              <a:t>938		Greek History</a:t>
            </a:r>
            <a:endParaRPr lang="en-US" sz="18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0243"/>
            <a:ext cx="32480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99" y="2286000"/>
            <a:ext cx="170497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5" y="5489082"/>
            <a:ext cx="9810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677" y="2500312"/>
            <a:ext cx="12668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6" y="565030"/>
            <a:ext cx="34290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302" y="4391074"/>
            <a:ext cx="2300286" cy="1721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2" y="5334000"/>
            <a:ext cx="1028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53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7037"/>
            <a:ext cx="8229600" cy="5745163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900 – Geography &amp; </a:t>
            </a:r>
            <a:r>
              <a:rPr lang="en-US" sz="2400" dirty="0" smtClean="0"/>
              <a:t>History Cont.</a:t>
            </a:r>
          </a:p>
          <a:p>
            <a:r>
              <a:rPr lang="en-US" sz="1800" dirty="0" smtClean="0"/>
              <a:t>940		Middle Ages and Knights</a:t>
            </a:r>
          </a:p>
          <a:p>
            <a:r>
              <a:rPr lang="en-US" sz="1800" dirty="0" smtClean="0"/>
              <a:t>973		US History</a:t>
            </a:r>
          </a:p>
          <a:p>
            <a:r>
              <a:rPr lang="en-US" sz="1800" dirty="0" smtClean="0"/>
              <a:t>978		Cowboys &amp; the Wild West</a:t>
            </a:r>
          </a:p>
          <a:p>
            <a:r>
              <a:rPr lang="en-US" sz="1800" dirty="0" smtClean="0"/>
              <a:t>998		Arctic &amp; Antarctica</a:t>
            </a:r>
            <a:endParaRPr lang="en-US" sz="18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572000"/>
            <a:ext cx="16859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33400"/>
            <a:ext cx="25527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767012"/>
            <a:ext cx="33623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300538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0"/>
            <a:ext cx="28194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38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Who was </a:t>
            </a:r>
            <a:r>
              <a:rPr lang="en-US" dirty="0" err="1" smtClean="0"/>
              <a:t>Melvil</a:t>
            </a:r>
            <a:r>
              <a:rPr lang="en-US" dirty="0" smtClean="0"/>
              <a:t> Dewey?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 err="1" smtClean="0"/>
              <a:t>Melvil</a:t>
            </a:r>
            <a:r>
              <a:rPr lang="en-US" sz="2000" dirty="0" smtClean="0"/>
              <a:t> Dewey </a:t>
            </a:r>
          </a:p>
          <a:p>
            <a:pPr marL="0" indent="0">
              <a:buNone/>
            </a:pPr>
            <a:endParaRPr lang="en-US" sz="2000" dirty="0" smtClean="0"/>
          </a:p>
          <a:p>
            <a:pPr>
              <a:buFont typeface="Wingdings" pitchFamily="2" charset="2"/>
              <a:buChar char="v"/>
            </a:pPr>
            <a:r>
              <a:rPr lang="en-US" sz="1400" dirty="0" smtClean="0"/>
              <a:t>Was a librarian who created the Dewey Decimal Classification System in 1873 when he was 22 years old, and published it in 1876.</a:t>
            </a:r>
          </a:p>
          <a:p>
            <a:pPr>
              <a:buFont typeface="Wingdings" pitchFamily="2" charset="2"/>
              <a:buChar char="v"/>
            </a:pPr>
            <a:endParaRPr lang="en-US" sz="1400" dirty="0"/>
          </a:p>
          <a:p>
            <a:pPr>
              <a:buFont typeface="Wingdings" pitchFamily="2" charset="2"/>
              <a:buChar char="v"/>
            </a:pPr>
            <a:r>
              <a:rPr lang="en-US" sz="1400" dirty="0" smtClean="0"/>
              <a:t>Dewey believed that if libraries used one system to organize their books then people could find their books in any library.</a:t>
            </a:r>
          </a:p>
          <a:p>
            <a:pPr>
              <a:buFont typeface="Wingdings" pitchFamily="2" charset="2"/>
              <a:buChar char="v"/>
            </a:pPr>
            <a:endParaRPr lang="en-US" sz="1400" dirty="0" smtClean="0"/>
          </a:p>
          <a:p>
            <a:pPr>
              <a:buFont typeface="Wingdings" pitchFamily="2" charset="2"/>
              <a:buChar char="v"/>
            </a:pPr>
            <a:r>
              <a:rPr lang="en-US" sz="1400" dirty="0" smtClean="0"/>
              <a:t>Dewey’s system organized books into subject categories instead of alphabetical in the non-fiction.  Now books could be placed on the shelves with other books that are about the same subject.</a:t>
            </a:r>
            <a:endParaRPr lang="en-US" sz="1400" dirty="0"/>
          </a:p>
          <a:p>
            <a:pPr>
              <a:buFont typeface="Wingdings" pitchFamily="2" charset="2"/>
              <a:buChar char="v"/>
            </a:pPr>
            <a:endParaRPr lang="en-US" sz="1400" dirty="0"/>
          </a:p>
          <a:p>
            <a:pPr>
              <a:buFont typeface="Wingdings" pitchFamily="2" charset="2"/>
              <a:buChar char="v"/>
            </a:pPr>
            <a:r>
              <a:rPr lang="en-US" sz="1400" dirty="0" smtClean="0"/>
              <a:t>Mr. Dewey helped to establish the very first school for librarians at Columbia University.</a:t>
            </a:r>
          </a:p>
          <a:p>
            <a:pPr>
              <a:buFont typeface="Wingdings" pitchFamily="2" charset="2"/>
              <a:buChar char="v"/>
            </a:pPr>
            <a:endParaRPr lang="en-US" sz="1400" dirty="0"/>
          </a:p>
          <a:p>
            <a:pPr>
              <a:buFont typeface="Wingdings" pitchFamily="2" charset="2"/>
              <a:buChar char="v"/>
            </a:pPr>
            <a:r>
              <a:rPr lang="en-US" sz="1400" dirty="0" smtClean="0"/>
              <a:t>Mr. Dewey helped to establish the American Library Association, which is a very important organization for libraries all over the United States. </a:t>
            </a:r>
          </a:p>
          <a:p>
            <a:pPr>
              <a:buFont typeface="Wingdings" pitchFamily="2" charset="2"/>
              <a:buChar char="v"/>
            </a:pPr>
            <a:endParaRPr lang="en-US" sz="1400" dirty="0"/>
          </a:p>
          <a:p>
            <a:pPr>
              <a:buFont typeface="Wingdings" pitchFamily="2" charset="2"/>
              <a:buChar char="v"/>
            </a:pPr>
            <a:r>
              <a:rPr lang="en-US" sz="1400" dirty="0" smtClean="0"/>
              <a:t>Mr. Dewey passed away when he was 80 years old in 1931. </a:t>
            </a:r>
          </a:p>
          <a:p>
            <a:pPr>
              <a:buFont typeface="Wingdings" pitchFamily="2" charset="2"/>
              <a:buChar char="v"/>
            </a:pPr>
            <a:endParaRPr lang="en-US" sz="1400" dirty="0"/>
          </a:p>
          <a:p>
            <a:pPr>
              <a:buFont typeface="Wingdings" pitchFamily="2" charset="2"/>
              <a:buChar char="v"/>
            </a:pPr>
            <a:endParaRPr lang="en-US" sz="14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	</a:t>
            </a:r>
            <a:endParaRPr lang="en-US" sz="16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05325"/>
            <a:ext cx="22383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04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2400"/>
            <a:ext cx="4912145" cy="59737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8610600" cy="649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76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"/>
            <a:ext cx="8229600" cy="6049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534400" cy="667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27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600" dirty="0" smtClean="0"/>
              <a:t>The Dewey Decimal Classification System:</a:t>
            </a:r>
            <a:br>
              <a:rPr lang="en-US" sz="3600" dirty="0" smtClean="0"/>
            </a:br>
            <a:r>
              <a:rPr lang="en-US" sz="3600" dirty="0" smtClean="0"/>
              <a:t>Call Numbers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indent="-285750">
              <a:buFont typeface="Wingdings" pitchFamily="2" charset="2"/>
              <a:buChar char="v"/>
            </a:pPr>
            <a:r>
              <a:rPr lang="en-US" sz="1800" dirty="0" smtClean="0">
                <a:solidFill>
                  <a:prstClr val="black"/>
                </a:solidFill>
              </a:rPr>
              <a:t>Again in </a:t>
            </a:r>
            <a:r>
              <a:rPr lang="en-US" sz="1800" dirty="0">
                <a:solidFill>
                  <a:prstClr val="black"/>
                </a:solidFill>
              </a:rPr>
              <a:t>this DDCS there is a </a:t>
            </a:r>
            <a:r>
              <a:rPr lang="en-US" sz="1800" u="sng" dirty="0">
                <a:solidFill>
                  <a:prstClr val="black"/>
                </a:solidFill>
              </a:rPr>
              <a:t>call number</a:t>
            </a:r>
            <a:r>
              <a:rPr lang="en-US" sz="1800" dirty="0">
                <a:solidFill>
                  <a:prstClr val="black"/>
                </a:solidFill>
              </a:rPr>
              <a:t> on the spine of each book, or other library item, that is like the address for the book.  We find books on the shelf using their call number (address).</a:t>
            </a:r>
          </a:p>
          <a:p>
            <a:pPr lvl="0" indent="-285750">
              <a:buFont typeface="Wingdings" pitchFamily="2" charset="2"/>
              <a:buChar char="v"/>
            </a:pPr>
            <a:r>
              <a:rPr lang="en-US" sz="1800" dirty="0">
                <a:solidFill>
                  <a:prstClr val="black"/>
                </a:solidFill>
              </a:rPr>
              <a:t>The books (or items) are put on the shelf in number order.</a:t>
            </a:r>
          </a:p>
          <a:p>
            <a:pPr lvl="0" indent="-285750">
              <a:buFont typeface="Wingdings" pitchFamily="2" charset="2"/>
              <a:buChar char="v"/>
            </a:pPr>
            <a:endParaRPr lang="en-US" sz="1800" dirty="0">
              <a:solidFill>
                <a:prstClr val="black"/>
              </a:solidFill>
            </a:endParaRPr>
          </a:p>
          <a:p>
            <a:pPr marL="57150" lvl="0" indent="0"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57150" lvl="0" indent="0"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endParaRPr lang="en-US" sz="1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455808"/>
              </p:ext>
            </p:extLst>
          </p:nvPr>
        </p:nvGraphicFramePr>
        <p:xfrm>
          <a:off x="1371600" y="3200400"/>
          <a:ext cx="609600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280416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749.1</a:t>
                      </a: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App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>
                        <a:solidFill>
                          <a:schemeClr val="lt1"/>
                        </a:solidFill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749.12</a:t>
                      </a: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Sep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749.12</a:t>
                      </a: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Bea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749.13</a:t>
                      </a: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Dea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751.01</a:t>
                      </a: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Aya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751.23</a:t>
                      </a: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Aya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1600200" y="4800600"/>
            <a:ext cx="0" cy="838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10264" y="480060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19864" y="4800600"/>
            <a:ext cx="0" cy="838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610264" y="563880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797425"/>
            <a:ext cx="1905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Connector 21"/>
          <p:cNvCxnSpPr/>
          <p:nvPr/>
        </p:nvCxnSpPr>
        <p:spPr>
          <a:xfrm>
            <a:off x="2590800" y="4797425"/>
            <a:ext cx="0" cy="838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590026" y="4797425"/>
            <a:ext cx="0" cy="838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638800" y="4800600"/>
            <a:ext cx="0" cy="838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640902" y="4800600"/>
            <a:ext cx="0" cy="838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200400" y="4797425"/>
            <a:ext cx="0" cy="838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191000" y="4800600"/>
            <a:ext cx="0" cy="838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276850" y="4797425"/>
            <a:ext cx="0" cy="838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248400" y="4797425"/>
            <a:ext cx="0" cy="838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239000" y="4797425"/>
            <a:ext cx="0" cy="838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590800" y="480060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581400" y="4797425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667250" y="4797425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638800" y="4797425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629400" y="4797425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590800" y="5635625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581400" y="5628436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657725" y="563880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638800" y="5628436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640902" y="5628436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95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Call Numbers/Book Addresses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1800" dirty="0" smtClean="0"/>
              <a:t>Non-fiction books are put on the shelf by number, and then by the first three letters of the author’s last name (Cutter line). 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43134"/>
              </p:ext>
            </p:extLst>
          </p:nvPr>
        </p:nvGraphicFramePr>
        <p:xfrm>
          <a:off x="1447800" y="2971800"/>
          <a:ext cx="609600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280416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749.1</a:t>
                      </a: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App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>
                        <a:solidFill>
                          <a:schemeClr val="lt1"/>
                        </a:solidFill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749.1</a:t>
                      </a: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Bea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749.1</a:t>
                      </a: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Cod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749.1</a:t>
                      </a: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Dea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751.01</a:t>
                      </a: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Aya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751.01</a:t>
                      </a: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Cod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178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Fiction Call Numbers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99418"/>
            <a:ext cx="8229600" cy="4525963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1800" dirty="0" smtClean="0"/>
              <a:t>Mr. Dewey originally put fiction under category 800 (810) of the DDCS.</a:t>
            </a:r>
          </a:p>
          <a:p>
            <a:r>
              <a:rPr lang="en-US" sz="1800" dirty="0" smtClean="0"/>
              <a:t>There are too many fiction books to fit in the non-fiction section, so fiction books have their own sections in the library.  </a:t>
            </a:r>
          </a:p>
          <a:p>
            <a:endParaRPr lang="en-US" sz="1800" dirty="0"/>
          </a:p>
          <a:p>
            <a:r>
              <a:rPr lang="en-US" sz="1800" dirty="0" smtClean="0"/>
              <a:t>A </a:t>
            </a:r>
            <a:r>
              <a:rPr lang="en-US" sz="1800" dirty="0" smtClean="0">
                <a:solidFill>
                  <a:srgbClr val="FF0000"/>
                </a:solidFill>
              </a:rPr>
              <a:t>fiction call number </a:t>
            </a:r>
            <a:r>
              <a:rPr lang="en-US" sz="1800" dirty="0" smtClean="0"/>
              <a:t>is made up of the first three letters of the author’s last name.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Example:  </a:t>
            </a:r>
          </a:p>
          <a:p>
            <a:pPr marL="0" indent="0">
              <a:buNone/>
            </a:pPr>
            <a:r>
              <a:rPr lang="en-US" sz="1800" dirty="0" smtClean="0"/>
              <a:t>				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	 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		</a:t>
            </a:r>
            <a:r>
              <a:rPr lang="en-US" sz="1200" dirty="0" smtClean="0"/>
              <a:t>E			              F</a:t>
            </a:r>
          </a:p>
          <a:p>
            <a:pPr marL="0" indent="0">
              <a:buNone/>
            </a:pPr>
            <a:r>
              <a:rPr lang="en-US" sz="1200" dirty="0"/>
              <a:t>	 </a:t>
            </a:r>
            <a:r>
              <a:rPr lang="en-US" sz="1200" dirty="0" smtClean="0"/>
              <a:t>                        </a:t>
            </a:r>
            <a:r>
              <a:rPr lang="en-US" sz="1200" dirty="0" err="1" smtClean="0"/>
              <a:t>Bre</a:t>
            </a: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					           </a:t>
            </a:r>
            <a:r>
              <a:rPr lang="en-US" sz="1200" dirty="0">
                <a:solidFill>
                  <a:prstClr val="black"/>
                </a:solidFill>
              </a:rPr>
              <a:t> Cle</a:t>
            </a:r>
            <a:endParaRPr lang="en-US" sz="1200" dirty="0"/>
          </a:p>
          <a:p>
            <a:pPr marL="0" indent="0">
              <a:buNone/>
            </a:pPr>
            <a:r>
              <a:rPr lang="en-US" sz="1200" dirty="0" smtClean="0"/>
              <a:t>	</a:t>
            </a:r>
            <a:endParaRPr lang="en-US" sz="1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914650" y="4114800"/>
            <a:ext cx="0" cy="137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14800"/>
            <a:ext cx="127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5011947" y="4421037"/>
            <a:ext cx="0" cy="137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102350" y="4432539"/>
            <a:ext cx="0" cy="137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29200" y="4421037"/>
            <a:ext cx="10731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841500" y="4114800"/>
            <a:ext cx="10731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029200" y="5804139"/>
            <a:ext cx="10731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828800" y="5490712"/>
            <a:ext cx="10731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04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Locating Fiction Books on the Shelf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Fiction books, and other items, are found on the shelf in alphabetical order by the first three letters of the authors last name. 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Example: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154410"/>
              </p:ext>
            </p:extLst>
          </p:nvPr>
        </p:nvGraphicFramePr>
        <p:xfrm>
          <a:off x="1371600" y="3048000"/>
          <a:ext cx="609600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280416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App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Bea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Bre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Dea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Nod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Sta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032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Review Questions</a:t>
            </a:r>
          </a:p>
          <a:p>
            <a:pPr>
              <a:buAutoNum type="arabicPeriod"/>
            </a:pPr>
            <a:r>
              <a:rPr lang="en-US" sz="1800" dirty="0" smtClean="0"/>
              <a:t>Who is the person who created the Dewey Decimal Classification System?</a:t>
            </a:r>
          </a:p>
          <a:p>
            <a:pPr>
              <a:buAutoNum type="arabicPeriod"/>
            </a:pPr>
            <a:r>
              <a:rPr lang="en-US" sz="1800" dirty="0" smtClean="0"/>
              <a:t>What is the Dewey Decimal Classification System?</a:t>
            </a:r>
          </a:p>
          <a:p>
            <a:pPr>
              <a:buAutoNum type="arabicPeriod"/>
            </a:pPr>
            <a:r>
              <a:rPr lang="en-US" sz="1800" dirty="0" smtClean="0"/>
              <a:t>How many main categories are there in the DDCS?</a:t>
            </a:r>
          </a:p>
          <a:p>
            <a:pPr>
              <a:buAutoNum type="arabicPeriod"/>
            </a:pPr>
            <a:r>
              <a:rPr lang="en-US" sz="1800" dirty="0" smtClean="0"/>
              <a:t>What is a call number?</a:t>
            </a:r>
          </a:p>
          <a:p>
            <a:pPr>
              <a:buAutoNum type="arabicPeriod"/>
            </a:pPr>
            <a:r>
              <a:rPr lang="en-US" sz="1800" dirty="0" smtClean="0"/>
              <a:t>What does a fiction call number look like?</a:t>
            </a:r>
          </a:p>
          <a:p>
            <a:pPr>
              <a:buAutoNum type="arabicPeriod"/>
            </a:pPr>
            <a:r>
              <a:rPr lang="en-US" sz="1800" dirty="0" smtClean="0"/>
              <a:t>What does a non-fiction call number look like? </a:t>
            </a:r>
          </a:p>
          <a:p>
            <a:pPr>
              <a:buAutoNum type="arabicPeriod"/>
            </a:pPr>
            <a:endParaRPr lang="en-US" sz="1800" dirty="0" smtClean="0"/>
          </a:p>
          <a:p>
            <a:pPr>
              <a:buAutoNum type="arabicPeriod"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66646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Review Answers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dirty="0" smtClean="0"/>
          </a:p>
          <a:p>
            <a:pPr marL="0" lvl="0" indent="0" algn="ctr">
              <a:buNone/>
            </a:pPr>
            <a:r>
              <a:rPr lang="en-US" dirty="0">
                <a:solidFill>
                  <a:prstClr val="black"/>
                </a:solidFill>
              </a:rPr>
              <a:t>Review </a:t>
            </a:r>
            <a:r>
              <a:rPr lang="en-US" dirty="0" smtClean="0">
                <a:solidFill>
                  <a:prstClr val="black"/>
                </a:solidFill>
              </a:rPr>
              <a:t>Question Answers</a:t>
            </a:r>
            <a:endParaRPr lang="en-US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1200" dirty="0" smtClean="0">
                <a:solidFill>
                  <a:prstClr val="black"/>
                </a:solidFill>
              </a:rPr>
              <a:t>1.  What </a:t>
            </a:r>
            <a:r>
              <a:rPr lang="en-US" sz="1200" dirty="0">
                <a:solidFill>
                  <a:prstClr val="black"/>
                </a:solidFill>
              </a:rPr>
              <a:t>is the Dewey Decimal Classification System</a:t>
            </a:r>
            <a:r>
              <a:rPr lang="en-US" sz="1200" dirty="0" smtClean="0">
                <a:solidFill>
                  <a:prstClr val="black"/>
                </a:solidFill>
              </a:rPr>
              <a:t>?</a:t>
            </a:r>
          </a:p>
          <a:p>
            <a:pPr marL="0" lvl="0" indent="0">
              <a:buNone/>
            </a:pPr>
            <a:r>
              <a:rPr lang="en-US" sz="1200" dirty="0" smtClean="0">
                <a:solidFill>
                  <a:prstClr val="black"/>
                </a:solidFill>
              </a:rPr>
              <a:t>	Answer</a:t>
            </a:r>
            <a:r>
              <a:rPr lang="en-US" sz="1200" dirty="0">
                <a:solidFill>
                  <a:prstClr val="black"/>
                </a:solidFill>
              </a:rPr>
              <a:t>: </a:t>
            </a:r>
            <a:r>
              <a:rPr lang="en-US" sz="1200" dirty="0">
                <a:solidFill>
                  <a:srgbClr val="FF0000"/>
                </a:solidFill>
              </a:rPr>
              <a:t>It is a system to organize books, and other materials, on the library </a:t>
            </a:r>
            <a:r>
              <a:rPr lang="en-US" sz="1200" dirty="0" smtClean="0">
                <a:solidFill>
                  <a:srgbClr val="FF0000"/>
                </a:solidFill>
              </a:rPr>
              <a:t>shelves, so </a:t>
            </a:r>
            <a:r>
              <a:rPr lang="en-US" sz="1200" dirty="0">
                <a:solidFill>
                  <a:srgbClr val="FF0000"/>
                </a:solidFill>
              </a:rPr>
              <a:t>that we </a:t>
            </a:r>
            <a:r>
              <a:rPr lang="en-US" sz="1200" dirty="0" smtClean="0">
                <a:solidFill>
                  <a:srgbClr val="FF0000"/>
                </a:solidFill>
              </a:rPr>
              <a:t>can </a:t>
            </a:r>
            <a:r>
              <a:rPr lang="en-US" sz="1200" dirty="0">
                <a:solidFill>
                  <a:srgbClr val="FF0000"/>
                </a:solidFill>
              </a:rPr>
              <a:t>find them</a:t>
            </a:r>
            <a:r>
              <a:rPr lang="en-US" sz="1200" dirty="0" smtClean="0">
                <a:solidFill>
                  <a:srgbClr val="FF0000"/>
                </a:solidFill>
              </a:rPr>
              <a:t>.</a:t>
            </a:r>
            <a:endParaRPr lang="en-US" sz="12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1200" dirty="0" smtClean="0">
                <a:solidFill>
                  <a:prstClr val="black"/>
                </a:solidFill>
              </a:rPr>
              <a:t>2.  Who </a:t>
            </a:r>
            <a:r>
              <a:rPr lang="en-US" sz="1200" dirty="0">
                <a:solidFill>
                  <a:prstClr val="black"/>
                </a:solidFill>
              </a:rPr>
              <a:t>is the person who created the Dewey Decimal Classification System?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prstClr val="black"/>
                </a:solidFill>
              </a:rPr>
              <a:t>	Answer:  </a:t>
            </a:r>
            <a:r>
              <a:rPr lang="en-US" sz="1200" dirty="0" err="1">
                <a:solidFill>
                  <a:srgbClr val="FF0000"/>
                </a:solidFill>
              </a:rPr>
              <a:t>Melvil</a:t>
            </a:r>
            <a:r>
              <a:rPr lang="en-US" sz="1200" dirty="0">
                <a:solidFill>
                  <a:srgbClr val="FF0000"/>
                </a:solidFill>
              </a:rPr>
              <a:t> Dewey</a:t>
            </a:r>
          </a:p>
          <a:p>
            <a:pPr marL="0" lvl="0" indent="0">
              <a:buNone/>
            </a:pPr>
            <a:r>
              <a:rPr lang="en-US" sz="1200" dirty="0" smtClean="0">
                <a:solidFill>
                  <a:prstClr val="black"/>
                </a:solidFill>
              </a:rPr>
              <a:t>3.  How </a:t>
            </a:r>
            <a:r>
              <a:rPr lang="en-US" sz="1200" dirty="0">
                <a:solidFill>
                  <a:prstClr val="black"/>
                </a:solidFill>
              </a:rPr>
              <a:t>many main categories are there in the DDCS</a:t>
            </a:r>
            <a:r>
              <a:rPr lang="en-US" sz="1200" dirty="0" smtClean="0">
                <a:solidFill>
                  <a:prstClr val="black"/>
                </a:solidFill>
              </a:rPr>
              <a:t>?</a:t>
            </a:r>
          </a:p>
          <a:p>
            <a:pPr marL="457200" lvl="1" indent="0">
              <a:buNone/>
            </a:pPr>
            <a:r>
              <a:rPr lang="en-US" sz="1200" dirty="0" smtClean="0">
                <a:solidFill>
                  <a:prstClr val="black"/>
                </a:solidFill>
              </a:rPr>
              <a:t>	Answer:  </a:t>
            </a:r>
            <a:r>
              <a:rPr lang="en-US" sz="1200" dirty="0" smtClean="0">
                <a:solidFill>
                  <a:srgbClr val="FF0000"/>
                </a:solidFill>
              </a:rPr>
              <a:t>10</a:t>
            </a:r>
            <a:endParaRPr lang="en-US" sz="1200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US" sz="1200" dirty="0" smtClean="0">
                <a:solidFill>
                  <a:prstClr val="black"/>
                </a:solidFill>
              </a:rPr>
              <a:t>4.  What </a:t>
            </a:r>
            <a:r>
              <a:rPr lang="en-US" sz="1200" dirty="0">
                <a:solidFill>
                  <a:prstClr val="black"/>
                </a:solidFill>
              </a:rPr>
              <a:t>is a call number</a:t>
            </a:r>
            <a:r>
              <a:rPr lang="en-US" sz="1200" dirty="0" smtClean="0">
                <a:solidFill>
                  <a:prstClr val="black"/>
                </a:solidFill>
              </a:rPr>
              <a:t>?</a:t>
            </a:r>
          </a:p>
          <a:p>
            <a:pPr marL="457200" lvl="1" indent="0">
              <a:buNone/>
            </a:pPr>
            <a:r>
              <a:rPr lang="en-US" sz="1200" dirty="0" smtClean="0">
                <a:solidFill>
                  <a:prstClr val="black"/>
                </a:solidFill>
              </a:rPr>
              <a:t>	Answer:  </a:t>
            </a:r>
            <a:r>
              <a:rPr lang="en-US" sz="1200" dirty="0" smtClean="0">
                <a:solidFill>
                  <a:srgbClr val="FF0000"/>
                </a:solidFill>
              </a:rPr>
              <a:t>A call number is the books address on the library shelves.    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endParaRPr lang="en-US" sz="12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1200" dirty="0" smtClean="0">
                <a:solidFill>
                  <a:prstClr val="black"/>
                </a:solidFill>
              </a:rPr>
              <a:t>5.  What </a:t>
            </a:r>
            <a:r>
              <a:rPr lang="en-US" sz="1200" dirty="0">
                <a:solidFill>
                  <a:prstClr val="black"/>
                </a:solidFill>
              </a:rPr>
              <a:t>does a fiction call number look like</a:t>
            </a:r>
            <a:r>
              <a:rPr lang="en-US" sz="1200" dirty="0" smtClean="0">
                <a:solidFill>
                  <a:prstClr val="black"/>
                </a:solidFill>
              </a:rPr>
              <a:t>?	</a:t>
            </a:r>
            <a:endParaRPr lang="en-US" sz="12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1200" dirty="0" smtClean="0">
                <a:solidFill>
                  <a:prstClr val="black"/>
                </a:solidFill>
              </a:rPr>
              <a:t>	Answer: </a:t>
            </a:r>
            <a:r>
              <a:rPr lang="en-US" sz="1200" dirty="0" smtClean="0">
                <a:solidFill>
                  <a:srgbClr val="FF0000"/>
                </a:solidFill>
              </a:rPr>
              <a:t>A fiction call number has the first three letters of the author’s last name.     </a:t>
            </a:r>
            <a:endParaRPr lang="en-US" sz="12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1200" dirty="0" smtClean="0">
                <a:solidFill>
                  <a:prstClr val="black"/>
                </a:solidFill>
              </a:rPr>
              <a:t>6.  What </a:t>
            </a:r>
            <a:r>
              <a:rPr lang="en-US" sz="1200" dirty="0">
                <a:solidFill>
                  <a:prstClr val="black"/>
                </a:solidFill>
              </a:rPr>
              <a:t>does a non-fiction call number look like? </a:t>
            </a:r>
            <a:endParaRPr lang="en-US" sz="12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1200" dirty="0">
                <a:solidFill>
                  <a:prstClr val="black"/>
                </a:solidFill>
              </a:rPr>
              <a:t>	</a:t>
            </a:r>
            <a:r>
              <a:rPr lang="en-US" sz="1200" dirty="0" smtClean="0">
                <a:solidFill>
                  <a:prstClr val="black"/>
                </a:solidFill>
              </a:rPr>
              <a:t>Answer: </a:t>
            </a:r>
            <a:r>
              <a:rPr lang="en-US" sz="1200" dirty="0" smtClean="0">
                <a:solidFill>
                  <a:srgbClr val="FF0000"/>
                </a:solidFill>
              </a:rPr>
              <a:t>A decimal number for the books’ subject, and the first three letters of the author’s last name.</a:t>
            </a:r>
            <a:endParaRPr lang="en-US" sz="1200" dirty="0" smtClean="0">
              <a:solidFill>
                <a:prstClr val="black"/>
              </a:solidFill>
            </a:endParaRPr>
          </a:p>
          <a:p>
            <a:pPr marL="914400" lvl="2" indent="0">
              <a:buNone/>
            </a:pPr>
            <a:r>
              <a:rPr lang="en-US" sz="400" dirty="0">
                <a:solidFill>
                  <a:prstClr val="black"/>
                </a:solidFill>
              </a:rPr>
              <a:t> </a:t>
            </a:r>
            <a:endParaRPr lang="en-US" sz="400" dirty="0" smtClean="0">
              <a:solidFill>
                <a:prstClr val="black"/>
              </a:solidFill>
            </a:endParaRPr>
          </a:p>
          <a:p>
            <a:pPr marL="914400" lvl="2" indent="0">
              <a:buNone/>
            </a:pPr>
            <a:endParaRPr lang="en-US" sz="400" dirty="0" smtClean="0">
              <a:solidFill>
                <a:prstClr val="black"/>
              </a:solidFill>
            </a:endParaRPr>
          </a:p>
          <a:p>
            <a:pPr lvl="0">
              <a:buFont typeface="Arial" pitchFamily="34" charset="0"/>
              <a:buAutoNum type="arabicPeriod"/>
            </a:pPr>
            <a:endParaRPr lang="en-US" sz="1500" dirty="0" smtClean="0">
              <a:solidFill>
                <a:prstClr val="black"/>
              </a:solidFill>
            </a:endParaRPr>
          </a:p>
          <a:p>
            <a:pPr lvl="0">
              <a:buFont typeface="Arial" pitchFamily="34" charset="0"/>
              <a:buAutoNum type="arabicPeriod"/>
            </a:pPr>
            <a:endParaRPr lang="en-US" sz="1800" dirty="0">
              <a:solidFill>
                <a:prstClr val="black"/>
              </a:solidFill>
            </a:endParaRPr>
          </a:p>
          <a:p>
            <a:pPr lvl="1">
              <a:buFont typeface="Arial" pitchFamily="34" charset="0"/>
              <a:buAutoNum type="arabicPeriod"/>
            </a:pPr>
            <a:endParaRPr lang="en-US" sz="1400" dirty="0">
              <a:solidFill>
                <a:prstClr val="black"/>
              </a:solidFill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0096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endParaRPr lang="en-US" dirty="0" smtClean="0"/>
          </a:p>
          <a:p>
            <a:r>
              <a:rPr lang="en-US" sz="1800" dirty="0" smtClean="0"/>
              <a:t>Sources:	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i="1" dirty="0">
                <a:ea typeface="Calibri"/>
                <a:cs typeface="Times New Roman"/>
              </a:rPr>
              <a:t>Basic library skills, </a:t>
            </a:r>
            <a:r>
              <a:rPr lang="en-US" sz="1800" i="1" dirty="0" err="1">
                <a:ea typeface="Calibri"/>
                <a:cs typeface="Times New Roman"/>
              </a:rPr>
              <a:t>n.d.</a:t>
            </a:r>
            <a:r>
              <a:rPr lang="en-US" sz="1800" i="1" dirty="0">
                <a:ea typeface="Calibri"/>
                <a:cs typeface="Times New Roman"/>
              </a:rPr>
              <a:t> (1971). </a:t>
            </a:r>
            <a:r>
              <a:rPr lang="en-US" sz="1800" i="1" dirty="0" err="1">
                <a:ea typeface="Calibri"/>
                <a:cs typeface="Times New Roman"/>
              </a:rPr>
              <a:t>Wilkinsberg</a:t>
            </a:r>
            <a:r>
              <a:rPr lang="en-US" sz="1800" i="1" dirty="0">
                <a:ea typeface="Calibri"/>
                <a:cs typeface="Times New Roman"/>
              </a:rPr>
              <a:t>, PA: Milliken Publishing Company</a:t>
            </a:r>
            <a:r>
              <a:rPr lang="en-US" sz="1800" i="1" dirty="0" smtClean="0">
                <a:ea typeface="Calibri"/>
                <a:cs typeface="Times New Roman"/>
              </a:rPr>
              <a:t>.  (Authors name not available)</a:t>
            </a:r>
            <a:endParaRPr lang="en-US" sz="1800" dirty="0"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dirty="0">
                <a:ea typeface="Calibri"/>
                <a:cs typeface="Times New Roman"/>
              </a:rPr>
              <a:t> 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a typeface="Calibri"/>
                <a:cs typeface="Times New Roman"/>
              </a:rPr>
              <a:t>Information on the Dewey Decimal Classification taken from:  </a:t>
            </a:r>
            <a:r>
              <a:rPr lang="en-US" sz="1800" dirty="0" err="1">
                <a:ea typeface="Calibri"/>
                <a:cs typeface="Times New Roman"/>
              </a:rPr>
              <a:t>Weisburg</a:t>
            </a:r>
            <a:r>
              <a:rPr lang="en-US" sz="1800" dirty="0">
                <a:ea typeface="Calibri"/>
                <a:cs typeface="Times New Roman"/>
              </a:rPr>
              <a:t>, H. &amp; </a:t>
            </a:r>
            <a:r>
              <a:rPr lang="en-US" sz="1800" dirty="0" err="1">
                <a:ea typeface="Calibri"/>
                <a:cs typeface="Times New Roman"/>
              </a:rPr>
              <a:t>Toor</a:t>
            </a:r>
            <a:r>
              <a:rPr lang="en-US" sz="1800" dirty="0">
                <a:ea typeface="Calibri"/>
                <a:cs typeface="Times New Roman"/>
              </a:rPr>
              <a:t>, </a:t>
            </a:r>
            <a:r>
              <a:rPr lang="en-US" sz="1800" dirty="0" smtClean="0">
                <a:ea typeface="Calibri"/>
                <a:cs typeface="Times New Roman"/>
              </a:rPr>
              <a:t>R. </a:t>
            </a:r>
            <a:r>
              <a:rPr lang="en-US" sz="1800" i="1" dirty="0" smtClean="0">
                <a:ea typeface="Calibri"/>
                <a:cs typeface="Times New Roman"/>
              </a:rPr>
              <a:t>Teacher’s </a:t>
            </a:r>
            <a:r>
              <a:rPr lang="en-US" sz="1800" i="1" dirty="0">
                <a:ea typeface="Calibri"/>
                <a:cs typeface="Times New Roman"/>
              </a:rPr>
              <a:t>Portfolio of Library Skills Lessons &amp; </a:t>
            </a:r>
            <a:r>
              <a:rPr lang="en-US" sz="1800" i="1" dirty="0" smtClean="0">
                <a:ea typeface="Calibri"/>
                <a:cs typeface="Times New Roman"/>
              </a:rPr>
              <a:t>Activities</a:t>
            </a:r>
            <a:r>
              <a:rPr lang="en-US" sz="1800" dirty="0" smtClean="0">
                <a:ea typeface="Calibri"/>
                <a:cs typeface="Times New Roman"/>
              </a:rPr>
              <a:t> </a:t>
            </a:r>
            <a:r>
              <a:rPr lang="en-US" sz="1800" dirty="0">
                <a:ea typeface="Calibri"/>
                <a:cs typeface="Times New Roman"/>
              </a:rPr>
              <a:t>(1985). </a:t>
            </a:r>
            <a:r>
              <a:rPr lang="en-US" sz="1800" dirty="0" smtClean="0">
                <a:ea typeface="Calibri"/>
                <a:cs typeface="Times New Roman"/>
              </a:rPr>
              <a:t>  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dirty="0">
                <a:ea typeface="Calibri"/>
                <a:cs typeface="Times New Roman"/>
              </a:rPr>
              <a:t> </a:t>
            </a:r>
            <a:r>
              <a:rPr lang="en-US" sz="1800" dirty="0" smtClean="0">
                <a:ea typeface="Calibri"/>
                <a:cs typeface="Times New Roman"/>
              </a:rPr>
              <a:t>           The </a:t>
            </a:r>
            <a:r>
              <a:rPr lang="en-US" sz="1800" dirty="0">
                <a:ea typeface="Calibri"/>
                <a:cs typeface="Times New Roman"/>
              </a:rPr>
              <a:t>Center for </a:t>
            </a:r>
            <a:r>
              <a:rPr lang="en-US" sz="1800" dirty="0" smtClean="0">
                <a:ea typeface="Calibri"/>
                <a:cs typeface="Times New Roman"/>
              </a:rPr>
              <a:t>Applied Research </a:t>
            </a:r>
            <a:r>
              <a:rPr lang="en-US" sz="1800" dirty="0">
                <a:ea typeface="Calibri"/>
                <a:cs typeface="Times New Roman"/>
              </a:rPr>
              <a:t>in Education, Inc. 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dirty="0">
                <a:ea typeface="Calibri"/>
                <a:cs typeface="Times New Roman"/>
              </a:rPr>
              <a:t> 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a typeface="Calibri"/>
                <a:cs typeface="Times New Roman"/>
              </a:rPr>
              <a:t>Campbell, L., Knight Mayfield, L., &amp; Smith, G. (1989). </a:t>
            </a:r>
            <a:r>
              <a:rPr lang="en-US" sz="1800" i="1" dirty="0">
                <a:ea typeface="Calibri"/>
                <a:cs typeface="Times New Roman"/>
              </a:rPr>
              <a:t>A student's guide on how to use a library</a:t>
            </a:r>
            <a:r>
              <a:rPr lang="en-US" sz="1800" dirty="0">
                <a:ea typeface="Calibri"/>
                <a:cs typeface="Times New Roman"/>
              </a:rPr>
              <a:t>.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dirty="0">
                <a:ea typeface="Calibri"/>
                <a:cs typeface="Times New Roman"/>
              </a:rPr>
              <a:t> </a:t>
            </a:r>
            <a:r>
              <a:rPr lang="en-US" sz="1800" dirty="0" smtClean="0">
                <a:ea typeface="Calibri"/>
                <a:cs typeface="Times New Roman"/>
              </a:rPr>
              <a:t>           Wilkinsburg</a:t>
            </a:r>
            <a:r>
              <a:rPr lang="en-US" sz="1800" dirty="0">
                <a:ea typeface="Calibri"/>
                <a:cs typeface="Times New Roman"/>
              </a:rPr>
              <a:t>, PA: Hayes School Publishing Company</a:t>
            </a:r>
            <a:r>
              <a:rPr lang="en-US" sz="1800" dirty="0" smtClean="0">
                <a:ea typeface="Calibri"/>
                <a:cs typeface="Times New Roman"/>
              </a:rPr>
              <a:t>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a typeface="Calibri"/>
                <a:cs typeface="Times New Roman"/>
              </a:rPr>
              <a:t>How to Find Items in the Library. (2013). Retrieved </a:t>
            </a:r>
            <a:r>
              <a:rPr lang="en-US" sz="1800" dirty="0" smtClean="0">
                <a:ea typeface="Calibri"/>
                <a:cs typeface="Times New Roman"/>
              </a:rPr>
              <a:t>from  </a:t>
            </a:r>
            <a:r>
              <a:rPr lang="en-US" sz="1800" i="1" dirty="0" smtClean="0">
                <a:ea typeface="Calibri"/>
                <a:cs typeface="Times New Roman"/>
                <a:hlinkClick r:id="rId2"/>
              </a:rPr>
              <a:t>http</a:t>
            </a:r>
            <a:r>
              <a:rPr lang="en-US" sz="1800" i="1" dirty="0">
                <a:ea typeface="Calibri"/>
                <a:cs typeface="Times New Roman"/>
                <a:hlinkClick r:id="rId2"/>
              </a:rPr>
              <a:t>://</a:t>
            </a:r>
            <a:r>
              <a:rPr lang="en-US" sz="1800" i="1" dirty="0" smtClean="0">
                <a:ea typeface="Calibri"/>
                <a:cs typeface="Times New Roman"/>
                <a:hlinkClick r:id="rId2"/>
              </a:rPr>
              <a:t>www.ais.up.ac.za/vet/infomania/infomania14/dewey14.htm</a:t>
            </a:r>
            <a:endParaRPr lang="en-US" sz="1800" i="1" dirty="0" smtClean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a typeface="Calibri"/>
                <a:cs typeface="Times New Roman"/>
              </a:rPr>
              <a:t>Dewey Decimal System at pppst.com, The Numbers in Non-Fiction Power Point, retrieved from: </a:t>
            </a:r>
            <a:r>
              <a:rPr lang="en-US" sz="1800" u="sng" dirty="0">
                <a:solidFill>
                  <a:srgbClr val="0000FF"/>
                </a:solidFill>
                <a:ea typeface="Calibri"/>
                <a:cs typeface="Times New Roman"/>
                <a:hlinkClick r:id="rId3"/>
              </a:rPr>
              <a:t>http://languagearts.pppst.com/deweydecimals.html</a:t>
            </a:r>
            <a:endParaRPr lang="en-US" sz="1800" dirty="0"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dirty="0">
                <a:ea typeface="Calibri"/>
                <a:cs typeface="Times New Roman"/>
              </a:rPr>
              <a:t> </a:t>
            </a:r>
          </a:p>
          <a:p>
            <a:pPr marL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i="1" dirty="0">
                <a:ea typeface="Calibri"/>
                <a:cs typeface="Times New Roman"/>
              </a:rPr>
              <a:t>Library Skills for Primary Grades</a:t>
            </a:r>
            <a:r>
              <a:rPr lang="en-US" sz="1800" dirty="0">
                <a:ea typeface="Calibri"/>
                <a:cs typeface="Times New Roman"/>
              </a:rPr>
              <a:t>, </a:t>
            </a:r>
            <a:r>
              <a:rPr lang="en-US" sz="1800" dirty="0" smtClean="0">
                <a:ea typeface="Calibri"/>
                <a:cs typeface="Times New Roman"/>
              </a:rPr>
              <a:t> </a:t>
            </a:r>
            <a:r>
              <a:rPr lang="en-US" sz="1800" dirty="0" err="1" smtClean="0">
                <a:ea typeface="Calibri"/>
                <a:cs typeface="Times New Roman"/>
              </a:rPr>
              <a:t>n.d.</a:t>
            </a:r>
            <a:r>
              <a:rPr lang="en-US" sz="1800" dirty="0">
                <a:ea typeface="Calibri"/>
                <a:cs typeface="Times New Roman"/>
              </a:rPr>
              <a:t> </a:t>
            </a:r>
            <a:r>
              <a:rPr lang="en-US" sz="1800" dirty="0" smtClean="0">
                <a:ea typeface="Calibri"/>
                <a:cs typeface="Times New Roman"/>
              </a:rPr>
              <a:t> </a:t>
            </a:r>
            <a:r>
              <a:rPr lang="en-US" sz="1800" dirty="0">
                <a:ea typeface="Calibri"/>
                <a:cs typeface="Times New Roman"/>
              </a:rPr>
              <a:t>(1973). Milliken Publishing Company, </a:t>
            </a:r>
            <a:r>
              <a:rPr lang="en-US" sz="1800" dirty="0" smtClean="0">
                <a:ea typeface="Calibri"/>
                <a:cs typeface="Times New Roman"/>
              </a:rPr>
              <a:t>1973</a:t>
            </a:r>
            <a:r>
              <a:rPr lang="en-US" sz="1800" dirty="0">
                <a:ea typeface="Calibri"/>
                <a:cs typeface="Times New Roman"/>
              </a:rPr>
              <a:t> </a:t>
            </a:r>
            <a:r>
              <a:rPr lang="en-US" sz="1800" dirty="0" smtClean="0">
                <a:ea typeface="Calibri"/>
                <a:cs typeface="Times New Roman"/>
              </a:rPr>
              <a:t>   </a:t>
            </a:r>
            <a:r>
              <a:rPr lang="en-US" sz="1800" i="1" dirty="0" smtClean="0">
                <a:solidFill>
                  <a:prstClr val="white"/>
                </a:solidFill>
                <a:ea typeface="Calibri"/>
                <a:cs typeface="Times New Roman"/>
              </a:rPr>
              <a:t>(</a:t>
            </a:r>
            <a:r>
              <a:rPr lang="en-US" sz="1800" i="1" dirty="0">
                <a:solidFill>
                  <a:prstClr val="white"/>
                </a:solidFill>
                <a:ea typeface="Calibri"/>
                <a:cs typeface="Times New Roman"/>
              </a:rPr>
              <a:t>Authors name not available</a:t>
            </a:r>
            <a:r>
              <a:rPr lang="en-US" sz="1800" i="1" dirty="0" smtClean="0">
                <a:solidFill>
                  <a:prstClr val="white"/>
                </a:solidFill>
                <a:ea typeface="Calibri"/>
                <a:cs typeface="Times New Roman"/>
              </a:rPr>
              <a:t>) </a:t>
            </a:r>
            <a:endParaRPr lang="en-US" sz="1800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	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0002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Definition of the Dewey Decimal Classification System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sz="1800" dirty="0" smtClean="0"/>
              <a:t>Dewey Decimal Classification System Definition: 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Is a system to organize books, and other materials, on the library shelves, so that we can find them.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Each book, or other item, has a </a:t>
            </a:r>
            <a:r>
              <a:rPr lang="en-US" sz="1800" dirty="0" smtClean="0">
                <a:solidFill>
                  <a:srgbClr val="FF0000"/>
                </a:solidFill>
              </a:rPr>
              <a:t>call number </a:t>
            </a:r>
            <a:r>
              <a:rPr lang="en-US" sz="1800" dirty="0" smtClean="0"/>
              <a:t>which is the books address for locating it on the shelf.  </a:t>
            </a:r>
          </a:p>
          <a:p>
            <a:pPr marL="0" indent="0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The call number is located on the books </a:t>
            </a:r>
            <a:r>
              <a:rPr lang="en-US" sz="1800" dirty="0" smtClean="0">
                <a:solidFill>
                  <a:srgbClr val="FF0000"/>
                </a:solidFill>
              </a:rPr>
              <a:t>spine</a:t>
            </a:r>
            <a:r>
              <a:rPr lang="en-US" sz="1800" dirty="0" smtClean="0"/>
              <a:t>. 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The Dewey Decimal Classification System has </a:t>
            </a:r>
            <a:r>
              <a:rPr lang="en-US" sz="1800" dirty="0" smtClean="0">
                <a:solidFill>
                  <a:srgbClr val="FF0000"/>
                </a:solidFill>
              </a:rPr>
              <a:t>10 main classes </a:t>
            </a:r>
            <a:r>
              <a:rPr lang="en-US" sz="1800" dirty="0" smtClean="0"/>
              <a:t>for organizing books and other library items.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1418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10 Main Classes of the Dewey Decimal Classification System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/>
              <a:t>The Ten major headings in DDC are</a:t>
            </a:r>
            <a:r>
              <a:rPr lang="en-US" sz="2000" dirty="0" smtClean="0"/>
              <a:t>:</a:t>
            </a:r>
          </a:p>
          <a:p>
            <a:r>
              <a:rPr lang="en-US" sz="2000" b="1" u="sng" dirty="0" smtClean="0"/>
              <a:t>000</a:t>
            </a:r>
            <a:r>
              <a:rPr lang="en-US" sz="2000" b="1" dirty="0" smtClean="0"/>
              <a:t> </a:t>
            </a:r>
            <a:r>
              <a:rPr lang="en-US" sz="2000" b="1" dirty="0"/>
              <a:t>Generalities</a:t>
            </a:r>
            <a:endParaRPr lang="en-US" sz="2000" dirty="0"/>
          </a:p>
          <a:p>
            <a:r>
              <a:rPr lang="en-US" sz="2000" b="1" u="sng" dirty="0"/>
              <a:t>100</a:t>
            </a:r>
            <a:r>
              <a:rPr lang="en-US" sz="2000" b="1" dirty="0"/>
              <a:t> Philosophy and Psychology</a:t>
            </a:r>
            <a:endParaRPr lang="en-US" sz="2000" dirty="0"/>
          </a:p>
          <a:p>
            <a:r>
              <a:rPr lang="en-US" sz="2000" b="1" u="sng" dirty="0"/>
              <a:t>200</a:t>
            </a:r>
            <a:r>
              <a:rPr lang="en-US" sz="2000" b="1" dirty="0"/>
              <a:t> Religion</a:t>
            </a:r>
            <a:endParaRPr lang="en-US" sz="2000" dirty="0"/>
          </a:p>
          <a:p>
            <a:r>
              <a:rPr lang="en-US" sz="2000" b="1" u="sng" dirty="0"/>
              <a:t>300</a:t>
            </a:r>
            <a:r>
              <a:rPr lang="en-US" sz="2000" b="1" dirty="0"/>
              <a:t> Social sciences</a:t>
            </a:r>
            <a:endParaRPr lang="en-US" sz="2000" dirty="0"/>
          </a:p>
          <a:p>
            <a:r>
              <a:rPr lang="en-US" sz="2000" b="1" u="sng" dirty="0"/>
              <a:t>400</a:t>
            </a:r>
            <a:r>
              <a:rPr lang="en-US" sz="2000" b="1" dirty="0"/>
              <a:t> Language</a:t>
            </a:r>
            <a:endParaRPr lang="en-US" sz="2000" dirty="0"/>
          </a:p>
          <a:p>
            <a:r>
              <a:rPr lang="en-US" sz="2000" b="1" u="sng" dirty="0"/>
              <a:t>500</a:t>
            </a:r>
            <a:r>
              <a:rPr lang="en-US" sz="2000" b="1" dirty="0"/>
              <a:t> Natural sciences &amp; mathematics</a:t>
            </a:r>
            <a:endParaRPr lang="en-US" sz="2000" dirty="0"/>
          </a:p>
          <a:p>
            <a:r>
              <a:rPr lang="en-US" sz="2000" b="1" u="sng" dirty="0"/>
              <a:t>600</a:t>
            </a:r>
            <a:r>
              <a:rPr lang="en-US" sz="2000" b="1" dirty="0"/>
              <a:t> Technology (Applied sciences)</a:t>
            </a:r>
            <a:endParaRPr lang="en-US" sz="2000" dirty="0"/>
          </a:p>
          <a:p>
            <a:r>
              <a:rPr lang="en-US" sz="2000" b="1" u="sng" dirty="0"/>
              <a:t>700</a:t>
            </a:r>
            <a:r>
              <a:rPr lang="en-US" sz="2000" b="1" dirty="0"/>
              <a:t> The Arts</a:t>
            </a:r>
            <a:endParaRPr lang="en-US" sz="2000" dirty="0"/>
          </a:p>
          <a:p>
            <a:r>
              <a:rPr lang="en-US" sz="2000" b="1" u="sng" dirty="0"/>
              <a:t>800</a:t>
            </a:r>
            <a:r>
              <a:rPr lang="en-US" sz="2000" b="1" dirty="0"/>
              <a:t> Literature &amp; rhetoric</a:t>
            </a:r>
            <a:endParaRPr lang="en-US" sz="2000" dirty="0"/>
          </a:p>
          <a:p>
            <a:r>
              <a:rPr lang="en-US" sz="2000" b="1" u="sng" dirty="0"/>
              <a:t>900</a:t>
            </a:r>
            <a:r>
              <a:rPr lang="en-US" sz="2000" b="1" dirty="0"/>
              <a:t> Geography &amp; history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8277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2672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000 – Generalities</a:t>
            </a:r>
          </a:p>
          <a:p>
            <a:r>
              <a:rPr lang="en-US" sz="1600" dirty="0" smtClean="0"/>
              <a:t>001.9 		Weird Stuff like Bigfoot, Loch Ness Monster &amp; UFO’s</a:t>
            </a:r>
          </a:p>
          <a:p>
            <a:r>
              <a:rPr lang="en-US" sz="1600" dirty="0" smtClean="0"/>
              <a:t>004		Computers &amp; The Internet</a:t>
            </a:r>
          </a:p>
          <a:p>
            <a:r>
              <a:rPr lang="en-US" sz="1600" dirty="0" smtClean="0"/>
              <a:t>027		Libraries</a:t>
            </a:r>
          </a:p>
          <a:p>
            <a:r>
              <a:rPr lang="en-US" sz="1600" dirty="0" smtClean="0"/>
              <a:t>030		Guinness Book of World Records</a:t>
            </a:r>
          </a:p>
          <a:p>
            <a:r>
              <a:rPr lang="en-US" sz="1600" dirty="0" smtClean="0"/>
              <a:t>031		World Almanac</a:t>
            </a:r>
          </a:p>
          <a:p>
            <a:r>
              <a:rPr lang="en-US" sz="1600" dirty="0" smtClean="0"/>
              <a:t>060		Museums</a:t>
            </a:r>
          </a:p>
          <a:p>
            <a:r>
              <a:rPr lang="en-US" sz="1600" dirty="0" smtClean="0"/>
              <a:t>070		Newspapers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0"/>
            <a:ext cx="627697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24200"/>
            <a:ext cx="11144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419600"/>
            <a:ext cx="10668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928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63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sz="2400" dirty="0" smtClean="0"/>
              <a:t>100 – Philosophy Psychology &amp; Unexplained Phenomena</a:t>
            </a:r>
          </a:p>
          <a:p>
            <a:r>
              <a:rPr lang="en-US" sz="2000" dirty="0" smtClean="0"/>
              <a:t>133.1 	Ghost</a:t>
            </a:r>
          </a:p>
          <a:p>
            <a:r>
              <a:rPr lang="en-US" sz="2000" dirty="0" smtClean="0"/>
              <a:t>133.4 	Witchcraft</a:t>
            </a:r>
          </a:p>
          <a:p>
            <a:r>
              <a:rPr lang="en-US" sz="2000" dirty="0" smtClean="0"/>
              <a:t>133.5 	Astrology</a:t>
            </a:r>
          </a:p>
          <a:p>
            <a:r>
              <a:rPr lang="en-US" sz="2000" dirty="0" smtClean="0"/>
              <a:t>152.1 	Optical Illusions</a:t>
            </a:r>
          </a:p>
          <a:p>
            <a:r>
              <a:rPr lang="en-US" sz="2000" dirty="0" smtClean="0"/>
              <a:t>155.93 	Death &amp; Dying</a:t>
            </a:r>
          </a:p>
          <a:p>
            <a:r>
              <a:rPr lang="en-US" sz="2000" dirty="0" smtClean="0"/>
              <a:t>170		Values</a:t>
            </a:r>
            <a:endParaRPr lang="en-US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7200"/>
            <a:ext cx="6627813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05200"/>
            <a:ext cx="13335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53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95538"/>
            <a:ext cx="8229600" cy="408146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200 – Religion</a:t>
            </a:r>
          </a:p>
          <a:p>
            <a:r>
              <a:rPr lang="en-US" sz="2000" dirty="0" smtClean="0"/>
              <a:t>200’s 	Bible Stories</a:t>
            </a:r>
          </a:p>
          <a:p>
            <a:r>
              <a:rPr lang="en-US" sz="2000" dirty="0" smtClean="0"/>
              <a:t>230		Christianity</a:t>
            </a:r>
          </a:p>
          <a:p>
            <a:r>
              <a:rPr lang="en-US" sz="2000" dirty="0" smtClean="0"/>
              <a:t>290-291	Mythology</a:t>
            </a:r>
          </a:p>
          <a:p>
            <a:r>
              <a:rPr lang="en-US" sz="2000" dirty="0" smtClean="0"/>
              <a:t>292		Greek &amp; Roman Mythology</a:t>
            </a:r>
          </a:p>
          <a:p>
            <a:r>
              <a:rPr lang="en-US" sz="2000" dirty="0" smtClean="0"/>
              <a:t>292		Norse Mythology</a:t>
            </a:r>
          </a:p>
          <a:p>
            <a:r>
              <a:rPr lang="en-US" sz="2000" dirty="0" smtClean="0"/>
              <a:t>296		Judaism</a:t>
            </a: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6713537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667000"/>
            <a:ext cx="11239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00475"/>
            <a:ext cx="12382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4724400"/>
            <a:ext cx="10096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42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244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300 – Social Studies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305.89		Indians of North America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306 		Families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306.89		Divorce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307		Communities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320’s		Government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324.6 		Elections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330’s 		Careers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332.4 		Money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355 – 359	Army &amp; Navy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362		Handicaps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363		Environmental Issues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363.23		Police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394.2		Holidays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398.2		Folklore &amp; Fairy Tales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398.8		Mother Goose &amp; Nursery Rhymes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1"/>
            <a:ext cx="54387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7" y="1899698"/>
            <a:ext cx="6096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499773"/>
            <a:ext cx="10477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461" y="3143250"/>
            <a:ext cx="10953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036" y="4191000"/>
            <a:ext cx="6858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563" y="4495800"/>
            <a:ext cx="9048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348" y="5334000"/>
            <a:ext cx="762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352800"/>
            <a:ext cx="10668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16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400 – Language</a:t>
            </a:r>
          </a:p>
          <a:p>
            <a:r>
              <a:rPr lang="en-US" sz="1800" dirty="0" smtClean="0"/>
              <a:t>419		Sign Language</a:t>
            </a:r>
          </a:p>
          <a:p>
            <a:r>
              <a:rPr lang="en-US" sz="1800" dirty="0" smtClean="0"/>
              <a:t>423		Dictionaries</a:t>
            </a:r>
          </a:p>
          <a:p>
            <a:r>
              <a:rPr lang="en-US" sz="1800" dirty="0" smtClean="0"/>
              <a:t>430		German</a:t>
            </a:r>
          </a:p>
          <a:p>
            <a:r>
              <a:rPr lang="en-US" sz="1800" dirty="0" smtClean="0"/>
              <a:t>440		French</a:t>
            </a:r>
          </a:p>
          <a:p>
            <a:r>
              <a:rPr lang="en-US" sz="1800" dirty="0" smtClean="0"/>
              <a:t>450		Italian</a:t>
            </a:r>
          </a:p>
          <a:p>
            <a:r>
              <a:rPr lang="en-US" sz="1800" dirty="0" smtClean="0"/>
              <a:t>460		Spanish</a:t>
            </a:r>
          </a:p>
          <a:p>
            <a:r>
              <a:rPr lang="en-US" sz="1800" dirty="0" smtClean="0"/>
              <a:t>461.7		Russian</a:t>
            </a:r>
          </a:p>
          <a:p>
            <a:r>
              <a:rPr lang="en-US" sz="1800" dirty="0" smtClean="0"/>
              <a:t>492		Hebrew</a:t>
            </a:r>
          </a:p>
          <a:p>
            <a:r>
              <a:rPr lang="en-US" sz="1800" dirty="0" smtClean="0"/>
              <a:t>495.1		Chinese</a:t>
            </a:r>
          </a:p>
          <a:p>
            <a:r>
              <a:rPr lang="en-US" sz="1800" dirty="0" smtClean="0"/>
              <a:t>495.6		Japanese	</a:t>
            </a:r>
            <a:endParaRPr lang="en-US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"/>
            <a:ext cx="41624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981200"/>
            <a:ext cx="9429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3393057"/>
            <a:ext cx="26670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18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680</Words>
  <Application>Microsoft Office PowerPoint</Application>
  <PresentationFormat>On-screen Show (4:3)</PresentationFormat>
  <Paragraphs>446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The Dewey Decimal Classification System </vt:lpstr>
      <vt:lpstr>Who was Melvil Dewey?</vt:lpstr>
      <vt:lpstr>Definition of the Dewey Decimal Classification System</vt:lpstr>
      <vt:lpstr>10 Main Classes of the Dewey Decimal Classification System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</vt:lpstr>
      <vt:lpstr>PowerPoint Presentation</vt:lpstr>
      <vt:lpstr>PowerPoint Presentation</vt:lpstr>
      <vt:lpstr>PowerPoint Presentation</vt:lpstr>
      <vt:lpstr>The Dewey Decimal Classification System: Call Numbers</vt:lpstr>
      <vt:lpstr>Call Numbers/Book Addresses </vt:lpstr>
      <vt:lpstr>Fiction Call Numbers</vt:lpstr>
      <vt:lpstr>Locating Fiction Books on the Shelf</vt:lpstr>
      <vt:lpstr>Review</vt:lpstr>
      <vt:lpstr> Review Answers 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Dewey</dc:title>
  <dc:creator>Applegate</dc:creator>
  <cp:lastModifiedBy>Applegate</cp:lastModifiedBy>
  <cp:revision>65</cp:revision>
  <dcterms:created xsi:type="dcterms:W3CDTF">2013-07-20T18:27:21Z</dcterms:created>
  <dcterms:modified xsi:type="dcterms:W3CDTF">2016-01-22T01:51:40Z</dcterms:modified>
</cp:coreProperties>
</file>